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63" r:id="rId3"/>
    <p:sldId id="289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257" r:id="rId14"/>
    <p:sldId id="361" r:id="rId15"/>
    <p:sldId id="258" r:id="rId16"/>
    <p:sldId id="259" r:id="rId17"/>
    <p:sldId id="359" r:id="rId18"/>
    <p:sldId id="360" r:id="rId19"/>
    <p:sldId id="260" r:id="rId20"/>
    <p:sldId id="279" r:id="rId21"/>
    <p:sldId id="278" r:id="rId22"/>
    <p:sldId id="280" r:id="rId23"/>
    <p:sldId id="274" r:id="rId24"/>
    <p:sldId id="276" r:id="rId25"/>
    <p:sldId id="275" r:id="rId26"/>
    <p:sldId id="261" r:id="rId27"/>
    <p:sldId id="262" r:id="rId28"/>
    <p:sldId id="263" r:id="rId29"/>
    <p:sldId id="264" r:id="rId30"/>
    <p:sldId id="364" r:id="rId31"/>
    <p:sldId id="365" r:id="rId32"/>
    <p:sldId id="366" r:id="rId33"/>
    <p:sldId id="36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8"/>
    <p:restoredTop sz="93787"/>
  </p:normalViewPr>
  <p:slideViewPr>
    <p:cSldViewPr snapToGrid="0" snapToObjects="1">
      <p:cViewPr varScale="1">
        <p:scale>
          <a:sx n="110" d="100"/>
          <a:sy n="110" d="100"/>
        </p:scale>
        <p:origin x="133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82C90-E6EB-2748-A7A2-AF659A3C5B99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F5340-AD79-E240-835C-79167963F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1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3720-5CFB-EB4D-93B2-9CCE5ABA5E9B}" type="datetimeFigureOut">
              <a:rPr lang="en-US" smtClean="0"/>
              <a:t>7/16/16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625A9-AA3B-384A-B4D3-43174DD4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872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CA57B-4A0C-914E-B054-294973E8AD1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954D-7E46-4C44-BECD-A742701F6F05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21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81D30-8410-554A-8FF2-F995568BC29F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05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510" y="7178047"/>
            <a:ext cx="2133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fld id="{A09F98F1-ED27-2A43-B524-7BBE38D866E2}" type="datetimeFigureOut">
              <a:rPr lang="en-US" smtClean="0">
                <a:solidFill>
                  <a:srgbClr val="FFFFFF"/>
                </a:solidFill>
                <a:latin typeface="Helvetica"/>
                <a:ea typeface="ＭＳ Ｐゴシック"/>
                <a:cs typeface="Helvetica"/>
              </a:rPr>
              <a:pPr defTabSz="403671"/>
              <a:t>7/16/16</a:t>
            </a:fld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13" y="6356359"/>
            <a:ext cx="2895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fld id="{4B4FA76F-79CE-FD4D-8FEF-54FE3D3F96AB}" type="slidenum">
              <a:rPr lang="en-US" smtClean="0">
                <a:solidFill>
                  <a:srgbClr val="FFFFFF"/>
                </a:solidFill>
                <a:latin typeface="Helvetica"/>
                <a:ea typeface="ＭＳ Ｐゴシック"/>
                <a:cs typeface="Helvetica"/>
              </a:rPr>
              <a:pPr defTabSz="403671"/>
              <a:t>‹#›</a:t>
            </a:fld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8" name="Text Placeholder 6"/>
          <p:cNvSpPr txBox="1">
            <a:spLocks/>
          </p:cNvSpPr>
          <p:nvPr userDrawn="1"/>
        </p:nvSpPr>
        <p:spPr>
          <a:xfrm>
            <a:off x="11" y="5715001"/>
            <a:ext cx="9144000" cy="457200"/>
          </a:xfrm>
          <a:prstGeom prst="rect">
            <a:avLst/>
          </a:prstGeom>
          <a:solidFill>
            <a:srgbClr val="6F8A9E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82032" tIns="41012" rIns="82032" bIns="41012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 dirty="0">
              <a:solidFill>
                <a:srgbClr val="FFFFFF"/>
              </a:solidFill>
              <a:ea typeface="ＭＳ Ｐゴシック"/>
              <a:cs typeface="Helvetica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3" y="5715000"/>
            <a:ext cx="8229598" cy="411480"/>
          </a:xfrm>
        </p:spPr>
        <p:txBody>
          <a:bodyPr/>
          <a:lstStyle>
            <a:lvl1pPr marL="0" indent="0" algn="ctr">
              <a:buNone/>
              <a:defRPr sz="198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656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9510" y="7178047"/>
            <a:ext cx="2133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fld id="{A09F98F1-ED27-2A43-B524-7BBE38D866E2}" type="datetimeFigureOut">
              <a:rPr lang="en-US" smtClean="0">
                <a:solidFill>
                  <a:srgbClr val="FFFFFF"/>
                </a:solidFill>
                <a:latin typeface="Helvetica"/>
                <a:ea typeface="ＭＳ Ｐゴシック"/>
                <a:cs typeface="Helvetica"/>
              </a:rPr>
              <a:pPr defTabSz="403671"/>
              <a:t>7/16/16</a:t>
            </a:fld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13" y="6356359"/>
            <a:ext cx="2895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lIns="91132" tIns="45562" rIns="91132" bIns="45562"/>
          <a:lstStyle/>
          <a:p>
            <a:pPr defTabSz="403671"/>
            <a:fld id="{4B4FA76F-79CE-FD4D-8FEF-54FE3D3F96AB}" type="slidenum">
              <a:rPr lang="en-US" smtClean="0">
                <a:solidFill>
                  <a:srgbClr val="FFFFFF"/>
                </a:solidFill>
                <a:latin typeface="Helvetica"/>
                <a:ea typeface="ＭＳ Ｐゴシック"/>
                <a:cs typeface="Helvetica"/>
              </a:rPr>
              <a:pPr defTabSz="403671"/>
              <a:t>‹#›</a:t>
            </a:fld>
            <a:endParaRPr lang="en-US">
              <a:solidFill>
                <a:srgbClr val="FFFFFF"/>
              </a:solidFill>
              <a:latin typeface="Helvetica"/>
              <a:ea typeface="ＭＳ Ｐゴシック"/>
              <a:cs typeface="Helvetica"/>
            </a:endParaRPr>
          </a:p>
        </p:txBody>
      </p:sp>
      <p:sp>
        <p:nvSpPr>
          <p:cNvPr id="8" name="Text Placeholder 6"/>
          <p:cNvSpPr txBox="1">
            <a:spLocks/>
          </p:cNvSpPr>
          <p:nvPr userDrawn="1"/>
        </p:nvSpPr>
        <p:spPr>
          <a:xfrm>
            <a:off x="11" y="5715001"/>
            <a:ext cx="9144000" cy="457200"/>
          </a:xfrm>
          <a:prstGeom prst="rect">
            <a:avLst/>
          </a:prstGeom>
          <a:solidFill>
            <a:srgbClr val="6F8A9E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82032" tIns="41012" rIns="82032" bIns="41012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Meta Bold Roman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 dirty="0">
              <a:solidFill>
                <a:srgbClr val="FFFFFF"/>
              </a:solidFill>
              <a:ea typeface="ＭＳ Ｐゴシック"/>
              <a:cs typeface="Helvetica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3" y="5715000"/>
            <a:ext cx="8229598" cy="411480"/>
          </a:xfrm>
        </p:spPr>
        <p:txBody>
          <a:bodyPr/>
          <a:lstStyle>
            <a:lvl1pPr marL="0" indent="0" algn="ctr">
              <a:buNone/>
              <a:defRPr sz="198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47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EE374-E5CE-3A4C-AE71-6EE64C103E2E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2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07D6-4D70-9745-B570-14045759F037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5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0754-ADAC-534A-BB5D-B94FE1BD4AF5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E108-56A1-9948-A756-4AD1A29A8449}" type="datetime1">
              <a:rPr lang="en-US" smtClean="0"/>
              <a:t>7/16/16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5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E6F06-2335-A34D-BC75-24167C36A074}" type="datetime1">
              <a:rPr lang="en-US" smtClean="0"/>
              <a:t>7/16/16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8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08C7C-46F6-3C4C-8FCF-E01B0597723F}" type="datetime1">
              <a:rPr lang="en-US" smtClean="0"/>
              <a:t>7/16/16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4707-AF2C-B34D-81DC-0DC173D94E9C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41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3A57-6553-F64B-8C2E-EC6988D304EF}" type="datetime1">
              <a:rPr lang="en-US" smtClean="0"/>
              <a:t>7/16/16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3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11F0E-67FF-AA47-9C47-C466F3715720}" type="datetime1">
              <a:rPr lang="en-US" smtClean="0"/>
              <a:t>7/16/16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32D47-2E79-FF4E-9F46-6976E96FE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9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openxmlformats.org/officeDocument/2006/relationships/image" Target="../media/image48.png"/><Relationship Id="rId23" Type="http://schemas.openxmlformats.org/officeDocument/2006/relationships/image" Target="../media/image49.png"/><Relationship Id="rId24" Type="http://schemas.openxmlformats.org/officeDocument/2006/relationships/image" Target="../media/image50.png"/><Relationship Id="rId25" Type="http://schemas.openxmlformats.org/officeDocument/2006/relationships/image" Target="../media/image51.png"/><Relationship Id="rId26" Type="http://schemas.openxmlformats.org/officeDocument/2006/relationships/image" Target="../media/image52.png"/><Relationship Id="rId27" Type="http://schemas.openxmlformats.org/officeDocument/2006/relationships/image" Target="../media/image53.png"/><Relationship Id="rId28" Type="http://schemas.openxmlformats.org/officeDocument/2006/relationships/image" Target="../media/image54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9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62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20" Type="http://schemas.openxmlformats.org/officeDocument/2006/relationships/image" Target="../media/image82.png"/><Relationship Id="rId21" Type="http://schemas.openxmlformats.org/officeDocument/2006/relationships/image" Target="../media/image83.png"/><Relationship Id="rId22" Type="http://schemas.openxmlformats.org/officeDocument/2006/relationships/image" Target="../media/image84.png"/><Relationship Id="rId23" Type="http://schemas.openxmlformats.org/officeDocument/2006/relationships/image" Target="../media/image85.png"/><Relationship Id="rId24" Type="http://schemas.openxmlformats.org/officeDocument/2006/relationships/image" Target="../media/image86.png"/><Relationship Id="rId25" Type="http://schemas.openxmlformats.org/officeDocument/2006/relationships/image" Target="../media/image87.png"/><Relationship Id="rId26" Type="http://schemas.openxmlformats.org/officeDocument/2006/relationships/image" Target="../media/image88.png"/><Relationship Id="rId27" Type="http://schemas.openxmlformats.org/officeDocument/2006/relationships/image" Target="../media/image89.png"/><Relationship Id="rId28" Type="http://schemas.openxmlformats.org/officeDocument/2006/relationships/image" Target="../media/image90.png"/><Relationship Id="rId29" Type="http://schemas.openxmlformats.org/officeDocument/2006/relationships/image" Target="../media/image91.png"/><Relationship Id="rId30" Type="http://schemas.openxmlformats.org/officeDocument/2006/relationships/image" Target="../media/image92.png"/><Relationship Id="rId31" Type="http://schemas.openxmlformats.org/officeDocument/2006/relationships/image" Target="../media/image93.png"/><Relationship Id="rId32" Type="http://schemas.openxmlformats.org/officeDocument/2006/relationships/image" Target="../media/image94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7" Type="http://schemas.openxmlformats.org/officeDocument/2006/relationships/image" Target="../media/image79.png"/><Relationship Id="rId18" Type="http://schemas.openxmlformats.org/officeDocument/2006/relationships/image" Target="../media/image80.png"/><Relationship Id="rId19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ilmui/datascienc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tiff"/><Relationship Id="rId20" Type="http://schemas.openxmlformats.org/officeDocument/2006/relationships/image" Target="../media/image24.tiff"/><Relationship Id="rId21" Type="http://schemas.openxmlformats.org/officeDocument/2006/relationships/image" Target="../media/image25.tiff"/><Relationship Id="rId22" Type="http://schemas.openxmlformats.org/officeDocument/2006/relationships/image" Target="../media/image3.tiff"/><Relationship Id="rId23" Type="http://schemas.openxmlformats.org/officeDocument/2006/relationships/image" Target="../media/image1.tiff"/><Relationship Id="rId24" Type="http://schemas.openxmlformats.org/officeDocument/2006/relationships/image" Target="../media/image4.tiff"/><Relationship Id="rId25" Type="http://schemas.openxmlformats.org/officeDocument/2006/relationships/image" Target="../media/image5.tiff"/><Relationship Id="rId26" Type="http://schemas.openxmlformats.org/officeDocument/2006/relationships/image" Target="../media/image2.tiff"/><Relationship Id="rId10" Type="http://schemas.openxmlformats.org/officeDocument/2006/relationships/image" Target="../media/image14.tiff"/><Relationship Id="rId11" Type="http://schemas.openxmlformats.org/officeDocument/2006/relationships/image" Target="../media/image15.tiff"/><Relationship Id="rId12" Type="http://schemas.openxmlformats.org/officeDocument/2006/relationships/image" Target="../media/image16.tiff"/><Relationship Id="rId13" Type="http://schemas.openxmlformats.org/officeDocument/2006/relationships/image" Target="../media/image17.tiff"/><Relationship Id="rId14" Type="http://schemas.openxmlformats.org/officeDocument/2006/relationships/image" Target="../media/image18.tiff"/><Relationship Id="rId15" Type="http://schemas.openxmlformats.org/officeDocument/2006/relationships/image" Target="../media/image19.tiff"/><Relationship Id="rId16" Type="http://schemas.openxmlformats.org/officeDocument/2006/relationships/image" Target="../media/image20.tiff"/><Relationship Id="rId17" Type="http://schemas.openxmlformats.org/officeDocument/2006/relationships/image" Target="../media/image21.tiff"/><Relationship Id="rId18" Type="http://schemas.openxmlformats.org/officeDocument/2006/relationships/image" Target="../media/image22.tiff"/><Relationship Id="rId19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322921" y="1241744"/>
            <a:ext cx="6498158" cy="1243614"/>
          </a:xfrm>
        </p:spPr>
        <p:txBody>
          <a:bodyPr/>
          <a:lstStyle/>
          <a:p>
            <a:pPr algn="l"/>
            <a:r>
              <a:rPr lang="en-US" sz="3600" dirty="0" smtClean="0"/>
              <a:t>Data Science with Python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22921" y="2659612"/>
            <a:ext cx="6498159" cy="1769456"/>
          </a:xfrm>
        </p:spPr>
        <p:txBody>
          <a:bodyPr>
            <a:normAutofit/>
          </a:bodyPr>
          <a:lstStyle/>
          <a:p>
            <a:pPr algn="l"/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Summer 2016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829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24 at 4.30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70" y="856848"/>
            <a:ext cx="4252624" cy="51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0-24 at 4.2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01" y="1958449"/>
            <a:ext cx="7551608" cy="1810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 cmpd="sng"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03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491" y="2731445"/>
            <a:ext cx="2962720" cy="2947209"/>
            <a:chOff x="161480" y="2499071"/>
            <a:chExt cx="2962720" cy="392899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4700" y="2499071"/>
              <a:ext cx="1123950" cy="11239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950" y="5444519"/>
              <a:ext cx="1524000" cy="812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5653369"/>
              <a:ext cx="1295400" cy="7747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480" y="4262122"/>
              <a:ext cx="1879600" cy="355600"/>
            </a:xfrm>
            <a:prstGeom prst="rect">
              <a:avLst/>
            </a:prstGeom>
          </p:spPr>
        </p:pic>
        <p:pic>
          <p:nvPicPr>
            <p:cNvPr id="9" name="Picture 8" descr="Screen Shot 2012-10-24 at 2.49.32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33" y="3684182"/>
              <a:ext cx="1853394" cy="57794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950" y="4580766"/>
              <a:ext cx="2032000" cy="73660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12288" y="1353035"/>
            <a:ext cx="3207212" cy="1378424"/>
            <a:chOff x="412288" y="661460"/>
            <a:chExt cx="3207212" cy="183761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4700" y="678184"/>
              <a:ext cx="1788058" cy="7152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2288" y="1639360"/>
              <a:ext cx="2014394" cy="4048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12020" y="1806921"/>
              <a:ext cx="910724" cy="69215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28900" y="661460"/>
              <a:ext cx="990600" cy="9779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5785381" y="3921995"/>
            <a:ext cx="3380806" cy="1800949"/>
            <a:chOff x="5785364" y="4142923"/>
            <a:chExt cx="3380806" cy="240089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85364" y="5776364"/>
              <a:ext cx="1784318" cy="76744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00086" y="5559790"/>
              <a:ext cx="1139193" cy="36579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31555" y="4329377"/>
              <a:ext cx="1507823" cy="72959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85467" y="4142923"/>
              <a:ext cx="2212403" cy="44627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80068" y="5227496"/>
              <a:ext cx="2580164" cy="33229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56470" y="4646620"/>
              <a:ext cx="1041400" cy="381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756470" y="5699146"/>
              <a:ext cx="1409700" cy="6985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5207596" y="2718026"/>
            <a:ext cx="3898718" cy="971061"/>
            <a:chOff x="4988052" y="2200163"/>
            <a:chExt cx="3898718" cy="129454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956370" y="2642030"/>
              <a:ext cx="1930400" cy="6858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0"/>
            <a:srcRect l="-5888" t="23940" r="17689" b="12459"/>
            <a:stretch/>
          </p:blipFill>
          <p:spPr>
            <a:xfrm>
              <a:off x="4988052" y="2642030"/>
              <a:ext cx="1344168" cy="48463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266587" y="2200163"/>
              <a:ext cx="1732799" cy="597816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56270" y="3126662"/>
              <a:ext cx="800100" cy="368046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4271146" y="1322669"/>
            <a:ext cx="4628659" cy="1274116"/>
            <a:chOff x="4288134" y="345658"/>
            <a:chExt cx="4628659" cy="169855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88134" y="857885"/>
              <a:ext cx="1340282" cy="75452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364766" y="1612414"/>
              <a:ext cx="2362200" cy="4318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628416" y="713958"/>
              <a:ext cx="1657642" cy="756299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529866" y="345658"/>
              <a:ext cx="2197100" cy="3683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7191320" y="470960"/>
              <a:ext cx="1130300" cy="3810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618093" y="1245660"/>
              <a:ext cx="2298700" cy="393700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3074845" y="2674002"/>
            <a:ext cx="2857500" cy="3048942"/>
            <a:chOff x="3415960" y="2018744"/>
            <a:chExt cx="3174504" cy="3387184"/>
          </a:xfrm>
        </p:grpSpPr>
        <p:grpSp>
          <p:nvGrpSpPr>
            <p:cNvPr id="16" name="Group 15"/>
            <p:cNvGrpSpPr/>
            <p:nvPr/>
          </p:nvGrpSpPr>
          <p:grpSpPr>
            <a:xfrm>
              <a:off x="3415960" y="2634076"/>
              <a:ext cx="3174504" cy="2771852"/>
              <a:chOff x="3124200" y="3684909"/>
              <a:chExt cx="2857500" cy="3326222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2900" y="6122131"/>
                <a:ext cx="1828800" cy="889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29866" y="3744998"/>
                <a:ext cx="1002922" cy="835768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90900" y="4564989"/>
                <a:ext cx="2094280" cy="484787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194018" y="5396463"/>
                <a:ext cx="1984992" cy="651933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94018" y="5960286"/>
                <a:ext cx="1981200" cy="467783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69080" y="5049776"/>
                <a:ext cx="1816100" cy="5588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24200" y="3684909"/>
                <a:ext cx="1524000" cy="431800"/>
              </a:xfrm>
              <a:prstGeom prst="rect">
                <a:avLst/>
              </a:prstGeom>
            </p:spPr>
          </p:pic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999851" y="2018744"/>
              <a:ext cx="1117860" cy="591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32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“How Companies Learn Your Secrets” </a:t>
            </a:r>
            <a:r>
              <a:rPr lang="en-US" i="1" dirty="0" smtClean="0"/>
              <a:t>NYT</a:t>
            </a:r>
            <a:r>
              <a:rPr lang="en-US" dirty="0" smtClean="0"/>
              <a:t>, by Charles </a:t>
            </a:r>
            <a:r>
              <a:rPr lang="en-US" dirty="0" err="1" smtClean="0"/>
              <a:t>Duhigg</a:t>
            </a:r>
            <a:r>
              <a:rPr lang="en-US" dirty="0" smtClean="0"/>
              <a:t>, February 16, </a:t>
            </a:r>
            <a:r>
              <a:rPr lang="en-US" dirty="0" smtClean="0"/>
              <a:t>2012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targetdata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65" y="3267524"/>
            <a:ext cx="4787183" cy="34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02270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bit.ly</a:t>
            </a:r>
            <a:r>
              <a:rPr lang="en-US" dirty="0" smtClean="0"/>
              <a:t>/</a:t>
            </a:r>
            <a:r>
              <a:rPr lang="en-US" dirty="0" err="1" smtClean="0"/>
              <a:t>targetdata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9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Target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of data on shopping patterns</a:t>
            </a:r>
          </a:p>
          <a:p>
            <a:pPr lvl="1"/>
            <a:r>
              <a:rPr lang="en-US" dirty="0"/>
              <a:t>Specific products purchased</a:t>
            </a:r>
          </a:p>
          <a:p>
            <a:pPr lvl="1"/>
            <a:r>
              <a:rPr lang="en-US" dirty="0"/>
              <a:t>Combination of products purchased</a:t>
            </a:r>
          </a:p>
          <a:p>
            <a:pPr lvl="1"/>
            <a:r>
              <a:rPr lang="en-US" dirty="0"/>
              <a:t>Combined with demographic and other data</a:t>
            </a:r>
          </a:p>
          <a:p>
            <a:r>
              <a:rPr lang="en-US" dirty="0"/>
              <a:t>Psychology and neuroscience</a:t>
            </a:r>
          </a:p>
          <a:p>
            <a:pPr lvl="1"/>
            <a:r>
              <a:rPr lang="en-US" dirty="0"/>
              <a:t>Habits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Cue</a:t>
            </a:r>
            <a:r>
              <a:rPr lang="en-US" dirty="0"/>
              <a:t>-routine-</a:t>
            </a:r>
            <a:r>
              <a:rPr lang="en-US" dirty="0" smtClean="0"/>
              <a:t>reward</a:t>
            </a:r>
          </a:p>
          <a:p>
            <a:pPr lvl="2"/>
            <a:r>
              <a:rPr lang="en-US" dirty="0" smtClean="0"/>
              <a:t>When are habits open </a:t>
            </a:r>
            <a:r>
              <a:rPr lang="en-US" dirty="0"/>
              <a:t>to </a:t>
            </a:r>
            <a:r>
              <a:rPr lang="en-US" dirty="0" smtClean="0"/>
              <a:t>change?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from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Yes, Data Science is about mining data</a:t>
            </a:r>
          </a:p>
          <a:p>
            <a:r>
              <a:rPr lang="en-US" dirty="0" smtClean="0"/>
              <a:t>There are deeper theoretical issues involved in understanding what you find</a:t>
            </a:r>
          </a:p>
          <a:p>
            <a:r>
              <a:rPr lang="en-US" dirty="0" smtClean="0"/>
              <a:t>Left out of that long article are most of the critical steps that precede the analysis</a:t>
            </a:r>
          </a:p>
          <a:p>
            <a:r>
              <a:rPr lang="en-US" dirty="0" smtClean="0"/>
              <a:t>In short, Data Science &gt; data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>
            <a:spLocks noGrp="1"/>
          </p:cNvSpPr>
          <p:nvPr>
            <p:ph type="title"/>
          </p:nvPr>
        </p:nvSpPr>
        <p:spPr>
          <a:xfrm>
            <a:off x="457200" y="959734"/>
            <a:ext cx="8229601" cy="754498"/>
          </a:xfrm>
        </p:spPr>
        <p:txBody>
          <a:bodyPr>
            <a:normAutofit/>
          </a:bodyPr>
          <a:lstStyle/>
          <a:p>
            <a:r>
              <a:rPr lang="en-US" sz="2520" dirty="0" smtClean="0">
                <a:solidFill>
                  <a:schemeClr val="bg1">
                    <a:lumMod val="50000"/>
                  </a:schemeClr>
                </a:solidFill>
              </a:rPr>
              <a:t>Consumer data </a:t>
            </a:r>
            <a:r>
              <a:rPr lang="en-US" sz="2520" dirty="0">
                <a:solidFill>
                  <a:schemeClr val="bg1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0791" y="5178063"/>
            <a:ext cx="8229598" cy="30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vendors specialize in different parts of this “consumer data” landscape</a:t>
            </a:r>
            <a:endParaRPr lang="en-US" dirty="0"/>
          </a:p>
        </p:txBody>
      </p:sp>
      <p:sp>
        <p:nvSpPr>
          <p:cNvPr id="129" name="Title 1"/>
          <p:cNvSpPr txBox="1">
            <a:spLocks/>
          </p:cNvSpPr>
          <p:nvPr/>
        </p:nvSpPr>
        <p:spPr>
          <a:xfrm>
            <a:off x="457201" y="1577051"/>
            <a:ext cx="7955879" cy="274363"/>
          </a:xfrm>
          <a:prstGeom prst="rect">
            <a:avLst/>
          </a:prstGeom>
        </p:spPr>
        <p:txBody>
          <a:bodyPr vert="horz" lIns="82013" tIns="41002" rIns="82013" bIns="41002" rtlCol="0" anchor="ctr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620" dirty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A framework </a:t>
            </a:r>
            <a:r>
              <a:rPr lang="en-US" sz="1620" dirty="0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for </a:t>
            </a:r>
            <a:r>
              <a:rPr lang="en-US" sz="1620" dirty="0" err="1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understanging</a:t>
            </a:r>
            <a:r>
              <a:rPr lang="en-US" sz="1620" dirty="0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 </a:t>
            </a:r>
            <a:r>
              <a:rPr lang="en-US" sz="1620" dirty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consumer data</a:t>
            </a:r>
            <a:endParaRPr lang="en-US" sz="1620" dirty="0">
              <a:solidFill>
                <a:srgbClr val="FFFFFF">
                  <a:lumMod val="50000"/>
                </a:srgbClr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97191" y="1988595"/>
            <a:ext cx="2152356" cy="2537857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r>
              <a:rPr lang="en-US" sz="1620" dirty="0">
                <a:solidFill>
                  <a:schemeClr val="tx1"/>
                </a:solidFill>
              </a:rPr>
              <a:t>Recognition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49545" y="1988595"/>
            <a:ext cx="3400042" cy="253785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pPr algn="ctr"/>
            <a:r>
              <a:rPr lang="en-US" sz="1620" dirty="0">
                <a:solidFill>
                  <a:schemeClr val="tx1"/>
                </a:solidFill>
              </a:rPr>
              <a:t>Targeting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144780" y="1988595"/>
            <a:ext cx="2817026" cy="253785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pPr algn="r"/>
            <a:r>
              <a:rPr lang="en-US" sz="1620" dirty="0">
                <a:solidFill>
                  <a:schemeClr val="tx1"/>
                </a:solidFill>
              </a:rPr>
              <a:t>Measurement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16582" y="2057186"/>
            <a:ext cx="345759" cy="2126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lIns="82183" tIns="41092" rIns="82183" bIns="41092" rtlCol="0" anchor="ctr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>
              <a:tabLst>
                <a:tab pos="1952186" algn="r"/>
              </a:tabLst>
            </a:pPr>
            <a:r>
              <a:rPr lang="en-US" sz="108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Digital	Offline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17930" y="2443279"/>
            <a:ext cx="2995398" cy="1603037"/>
            <a:chOff x="6463356" y="1762426"/>
            <a:chExt cx="3327700" cy="1780874"/>
          </a:xfrm>
        </p:grpSpPr>
        <p:sp>
          <p:nvSpPr>
            <p:cNvPr id="64" name="Oval 63"/>
            <p:cNvSpPr/>
            <p:nvPr/>
          </p:nvSpPr>
          <p:spPr>
            <a:xfrm>
              <a:off x="7682556" y="23720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Viewership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463356" y="2400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Industry Channel Data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8279606" y="17624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POS &amp; Transactions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8279606" y="29054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Conversions</a:t>
              </a:r>
            </a:p>
          </p:txBody>
        </p:sp>
      </p:grpSp>
      <p:sp>
        <p:nvSpPr>
          <p:cNvPr id="84" name="Title 1"/>
          <p:cNvSpPr txBox="1">
            <a:spLocks/>
          </p:cNvSpPr>
          <p:nvPr/>
        </p:nvSpPr>
        <p:spPr>
          <a:xfrm>
            <a:off x="7029969" y="4595042"/>
            <a:ext cx="1989775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 algn="r"/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Industry specific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297209" y="4937996"/>
            <a:ext cx="5155601" cy="0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itle 1"/>
          <p:cNvSpPr txBox="1">
            <a:spLocks/>
          </p:cNvSpPr>
          <p:nvPr/>
        </p:nvSpPr>
        <p:spPr>
          <a:xfrm>
            <a:off x="7034184" y="4800814"/>
            <a:ext cx="1996213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 algn="r"/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High outcome predictable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2034143" y="4732224"/>
            <a:ext cx="5898802" cy="0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 txBox="1">
            <a:spLocks/>
          </p:cNvSpPr>
          <p:nvPr/>
        </p:nvSpPr>
        <p:spPr>
          <a:xfrm>
            <a:off x="599242" y="4595042"/>
            <a:ext cx="1989775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Non-industry specific</a:t>
            </a: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603456" y="4800814"/>
            <a:ext cx="1996213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Not outcome predictable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6692" y="2057199"/>
            <a:ext cx="2469266" cy="2288943"/>
            <a:chOff x="1040606" y="1333501"/>
            <a:chExt cx="2743200" cy="2542873"/>
          </a:xfrm>
        </p:grpSpPr>
        <p:sp>
          <p:nvSpPr>
            <p:cNvPr id="43" name="Oval 42"/>
            <p:cNvSpPr/>
            <p:nvPr/>
          </p:nvSpPr>
          <p:spPr>
            <a:xfrm>
              <a:off x="1040606" y="2019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Phone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040606" y="1333501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Name / Address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2272356" y="26768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Location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1053156" y="26768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Device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1040606" y="32102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IP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272356" y="32385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Cookies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2272356" y="20955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Email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2272356" y="16862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Household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82060" y="2072080"/>
            <a:ext cx="3947785" cy="2042839"/>
            <a:chOff x="3201789" y="1350033"/>
            <a:chExt cx="4385742" cy="2269467"/>
          </a:xfrm>
        </p:grpSpPr>
        <p:sp>
          <p:nvSpPr>
            <p:cNvPr id="75" name="Oval 74"/>
            <p:cNvSpPr/>
            <p:nvPr/>
          </p:nvSpPr>
          <p:spPr>
            <a:xfrm>
              <a:off x="6076081" y="1824489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Offline Behaviors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3631406" y="19431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Interest / Lifestyle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926806" y="2400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Propensities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3201789" y="1350033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Demographics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091756" y="29816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OBA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4545806" y="1505552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Life Stage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8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1"/>
          <p:cNvSpPr>
            <a:spLocks noGrp="1"/>
          </p:cNvSpPr>
          <p:nvPr>
            <p:ph type="title"/>
          </p:nvPr>
        </p:nvSpPr>
        <p:spPr>
          <a:xfrm>
            <a:off x="457200" y="959734"/>
            <a:ext cx="8229601" cy="754498"/>
          </a:xfrm>
        </p:spPr>
        <p:txBody>
          <a:bodyPr>
            <a:normAutofit/>
          </a:bodyPr>
          <a:lstStyle/>
          <a:p>
            <a:r>
              <a:rPr lang="en-US" sz="2520" dirty="0" smtClean="0">
                <a:solidFill>
                  <a:schemeClr val="bg1">
                    <a:lumMod val="50000"/>
                  </a:schemeClr>
                </a:solidFill>
              </a:rPr>
              <a:t>Consumer data </a:t>
            </a:r>
            <a:r>
              <a:rPr lang="en-US" sz="2520" dirty="0">
                <a:solidFill>
                  <a:schemeClr val="bg1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50791" y="5178063"/>
            <a:ext cx="8229598" cy="3086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vendors specialize in different parts of this “consumer data” landscape</a:t>
            </a:r>
            <a:endParaRPr lang="en-US" dirty="0"/>
          </a:p>
        </p:txBody>
      </p:sp>
      <p:sp>
        <p:nvSpPr>
          <p:cNvPr id="129" name="Title 1"/>
          <p:cNvSpPr txBox="1">
            <a:spLocks/>
          </p:cNvSpPr>
          <p:nvPr/>
        </p:nvSpPr>
        <p:spPr>
          <a:xfrm>
            <a:off x="457201" y="1577051"/>
            <a:ext cx="7955879" cy="274363"/>
          </a:xfrm>
          <a:prstGeom prst="rect">
            <a:avLst/>
          </a:prstGeom>
        </p:spPr>
        <p:txBody>
          <a:bodyPr vert="horz" lIns="82013" tIns="41002" rIns="82013" bIns="41002" rtlCol="0" anchor="ctr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620" dirty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A framework </a:t>
            </a:r>
            <a:r>
              <a:rPr lang="en-US" sz="1620" dirty="0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for </a:t>
            </a:r>
            <a:r>
              <a:rPr lang="en-US" sz="1620" dirty="0" err="1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understanging</a:t>
            </a:r>
            <a:r>
              <a:rPr lang="en-US" sz="1620" dirty="0" smtClean="0">
                <a:solidFill>
                  <a:srgbClr val="FFFFFF">
                    <a:lumMod val="50000"/>
                  </a:srgbClr>
                </a:solidFill>
                <a:ea typeface="ＭＳ Ｐゴシック"/>
                <a:cs typeface="Aller Light"/>
              </a:rPr>
              <a:t> consumer data</a:t>
            </a:r>
            <a:endParaRPr lang="en-US" sz="1620" dirty="0">
              <a:solidFill>
                <a:srgbClr val="FFFFFF">
                  <a:lumMod val="50000"/>
                </a:srgbClr>
              </a:solidFill>
              <a:latin typeface="Arial"/>
              <a:ea typeface="ＭＳ Ｐゴシック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97191" y="1988595"/>
            <a:ext cx="2152356" cy="2537857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r>
              <a:rPr lang="en-US" sz="1620" dirty="0">
                <a:solidFill>
                  <a:schemeClr val="tx1"/>
                </a:solidFill>
              </a:rPr>
              <a:t>Recognition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49545" y="1988595"/>
            <a:ext cx="3400042" cy="253785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pPr algn="ctr"/>
            <a:r>
              <a:rPr lang="en-US" sz="1620" dirty="0">
                <a:solidFill>
                  <a:schemeClr val="tx1"/>
                </a:solidFill>
              </a:rPr>
              <a:t>Targeting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144780" y="1988595"/>
            <a:ext cx="2817026" cy="253785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202" tIns="41101" rIns="82202" bIns="41101" rtlCol="0" anchor="b"/>
          <a:lstStyle/>
          <a:p>
            <a:pPr algn="r"/>
            <a:r>
              <a:rPr lang="en-US" sz="1620" dirty="0">
                <a:solidFill>
                  <a:schemeClr val="tx1"/>
                </a:solidFill>
              </a:rPr>
              <a:t>Measurement</a:t>
            </a:r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316582" y="2057186"/>
            <a:ext cx="345759" cy="2126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lIns="82183" tIns="41092" rIns="82183" bIns="41092" rtlCol="0" anchor="ctr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>
              <a:tabLst>
                <a:tab pos="1952186" algn="r"/>
              </a:tabLst>
            </a:pPr>
            <a:r>
              <a:rPr lang="en-US" sz="108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Digital	Offline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17930" y="2443279"/>
            <a:ext cx="2995398" cy="1603037"/>
            <a:chOff x="6463356" y="1762426"/>
            <a:chExt cx="3327700" cy="1780874"/>
          </a:xfrm>
        </p:grpSpPr>
        <p:sp>
          <p:nvSpPr>
            <p:cNvPr id="64" name="Oval 63"/>
            <p:cNvSpPr/>
            <p:nvPr/>
          </p:nvSpPr>
          <p:spPr>
            <a:xfrm>
              <a:off x="7682556" y="23720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Viewership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6463356" y="2400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Industry Channel Data</a:t>
              </a:r>
            </a:p>
          </p:txBody>
        </p:sp>
        <p:sp>
          <p:nvSpPr>
            <p:cNvPr id="82" name="Oval 81"/>
            <p:cNvSpPr/>
            <p:nvPr/>
          </p:nvSpPr>
          <p:spPr>
            <a:xfrm>
              <a:off x="8279606" y="17624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POS &amp; Transactions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8279606" y="29054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Conversions</a:t>
              </a:r>
            </a:p>
          </p:txBody>
        </p:sp>
      </p:grpSp>
      <p:sp>
        <p:nvSpPr>
          <p:cNvPr id="84" name="Title 1"/>
          <p:cNvSpPr txBox="1">
            <a:spLocks/>
          </p:cNvSpPr>
          <p:nvPr/>
        </p:nvSpPr>
        <p:spPr>
          <a:xfrm>
            <a:off x="7029969" y="4595042"/>
            <a:ext cx="1989775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 algn="r"/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Industry specific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2297209" y="4937996"/>
            <a:ext cx="5155601" cy="0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itle 1"/>
          <p:cNvSpPr txBox="1">
            <a:spLocks/>
          </p:cNvSpPr>
          <p:nvPr/>
        </p:nvSpPr>
        <p:spPr>
          <a:xfrm>
            <a:off x="7034184" y="4800814"/>
            <a:ext cx="1996213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pPr algn="r"/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High outcome predictable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2034143" y="4732224"/>
            <a:ext cx="5898802" cy="0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 txBox="1">
            <a:spLocks/>
          </p:cNvSpPr>
          <p:nvPr/>
        </p:nvSpPr>
        <p:spPr>
          <a:xfrm>
            <a:off x="599242" y="4595042"/>
            <a:ext cx="1989775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Non-industry specific</a:t>
            </a:r>
          </a:p>
        </p:txBody>
      </p:sp>
      <p:sp>
        <p:nvSpPr>
          <p:cNvPr id="89" name="Title 1"/>
          <p:cNvSpPr txBox="1">
            <a:spLocks/>
          </p:cNvSpPr>
          <p:nvPr/>
        </p:nvSpPr>
        <p:spPr>
          <a:xfrm>
            <a:off x="603456" y="4800814"/>
            <a:ext cx="1996213" cy="274363"/>
          </a:xfrm>
          <a:prstGeom prst="rect">
            <a:avLst/>
          </a:prstGeom>
          <a:noFill/>
        </p:spPr>
        <p:txBody>
          <a:bodyPr vert="horz" lIns="82183" tIns="41092" rIns="82183" bIns="41092" rtlCol="0" anchor="t">
            <a:noAutofit/>
          </a:bodyPr>
          <a:lstStyle>
            <a:lvl1pPr algn="l" defTabSz="457093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eta Bold Roman"/>
                <a:ea typeface="+mj-ea"/>
                <a:cs typeface="+mj-cs"/>
              </a:defRPr>
            </a:lvl1pPr>
          </a:lstStyle>
          <a:p>
            <a:r>
              <a:rPr lang="en-US" sz="1080" dirty="0">
                <a:solidFill>
                  <a:srgbClr val="000000"/>
                </a:solidFill>
                <a:latin typeface="Calibri"/>
                <a:cs typeface="Calibri"/>
              </a:rPr>
              <a:t>Not outcome predictable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36692" y="2057199"/>
            <a:ext cx="2469266" cy="2288943"/>
            <a:chOff x="1040606" y="1333501"/>
            <a:chExt cx="2743200" cy="2542873"/>
          </a:xfrm>
        </p:grpSpPr>
        <p:sp>
          <p:nvSpPr>
            <p:cNvPr id="43" name="Oval 42"/>
            <p:cNvSpPr/>
            <p:nvPr/>
          </p:nvSpPr>
          <p:spPr>
            <a:xfrm>
              <a:off x="1040606" y="2019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Phone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1040606" y="1333501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Name / Address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2272356" y="26768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Location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1053156" y="26768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Device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1040606" y="32102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IP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2272356" y="32385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Cookies</a:t>
              </a:r>
            </a:p>
          </p:txBody>
        </p:sp>
        <p:sp>
          <p:nvSpPr>
            <p:cNvPr id="90" name="Oval 89"/>
            <p:cNvSpPr/>
            <p:nvPr/>
          </p:nvSpPr>
          <p:spPr>
            <a:xfrm>
              <a:off x="2272356" y="20955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Email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2272356" y="16862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Household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82060" y="2072080"/>
            <a:ext cx="3947785" cy="2042839"/>
            <a:chOff x="3201789" y="1350033"/>
            <a:chExt cx="4385742" cy="2269467"/>
          </a:xfrm>
        </p:grpSpPr>
        <p:sp>
          <p:nvSpPr>
            <p:cNvPr id="75" name="Oval 74"/>
            <p:cNvSpPr/>
            <p:nvPr/>
          </p:nvSpPr>
          <p:spPr>
            <a:xfrm>
              <a:off x="6076081" y="1824489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Offline Behaviors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3631406" y="19431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Interest / Lifestyle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926806" y="2400300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Propensities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3201789" y="1350033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Demographics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5091756" y="2981626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OBA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4545806" y="1505552"/>
              <a:ext cx="1511450" cy="637874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80" dirty="0">
                  <a:solidFill>
                    <a:schemeClr val="bg1">
                      <a:lumMod val="50000"/>
                    </a:schemeClr>
                  </a:solidFill>
                </a:rPr>
                <a:t>Life Stage Changes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179" y="1988595"/>
            <a:ext cx="1657136" cy="69067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074" y="3882745"/>
            <a:ext cx="1144791" cy="3271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723" y="2851457"/>
            <a:ext cx="1018009" cy="57754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422" y="3781844"/>
            <a:ext cx="1223337" cy="5715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548" y="2951203"/>
            <a:ext cx="618822" cy="464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19" y="2718871"/>
            <a:ext cx="1169321" cy="2376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842" y="2134403"/>
            <a:ext cx="1008562" cy="30888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335" y="3411312"/>
            <a:ext cx="1695563" cy="2587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220" y="3433772"/>
            <a:ext cx="761901" cy="26197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423" y="3896265"/>
            <a:ext cx="1117435" cy="29341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0239" y="3746521"/>
            <a:ext cx="909519" cy="2476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32952" y="3694260"/>
            <a:ext cx="1061899" cy="40487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18343" y="3618825"/>
            <a:ext cx="1457393" cy="32600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9325" y="3180092"/>
            <a:ext cx="529681" cy="4911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40591" y="2605914"/>
            <a:ext cx="1169112" cy="49701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3729" y="3296312"/>
            <a:ext cx="1714308" cy="29532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82034" y="2494711"/>
            <a:ext cx="1211183" cy="2241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8356" y="3916749"/>
            <a:ext cx="1319582" cy="38738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5863" y="2925826"/>
            <a:ext cx="788524" cy="3914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92540" y="2400139"/>
            <a:ext cx="1163214" cy="54686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011213" y="4183501"/>
            <a:ext cx="1595486" cy="28146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0341" y="2274313"/>
            <a:ext cx="1183176" cy="327829"/>
          </a:xfrm>
          <a:prstGeom prst="rect">
            <a:avLst/>
          </a:prstGeom>
        </p:spPr>
      </p:pic>
      <p:pic>
        <p:nvPicPr>
          <p:cNvPr id="76" name="Picture 75" descr="PPT art title.png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9"/>
          <a:stretch/>
        </p:blipFill>
        <p:spPr>
          <a:xfrm>
            <a:off x="2284579" y="2477655"/>
            <a:ext cx="1944468" cy="39218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38178" y="2752217"/>
            <a:ext cx="998280" cy="3670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87932" y="3586337"/>
            <a:ext cx="1211056" cy="254208"/>
          </a:xfrm>
          <a:prstGeom prst="rect">
            <a:avLst/>
          </a:prstGeom>
          <a:noFill/>
        </p:spPr>
        <p:txBody>
          <a:bodyPr vert="horz" wrap="square" lIns="82271" tIns="41135" rIns="82271" bIns="41135" rtlCol="0">
            <a:noAutofit/>
          </a:bodyPr>
          <a:lstStyle/>
          <a:p>
            <a:r>
              <a:rPr lang="en-US" b="1" baseline="30000" dirty="0" err="1">
                <a:latin typeface="Century Gothic"/>
                <a:cs typeface="Century Gothic"/>
              </a:rPr>
              <a:t>MarketShare</a:t>
            </a:r>
            <a:endParaRPr lang="en-US" b="1" baseline="30000" dirty="0"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149587" y="1988595"/>
            <a:ext cx="1131032" cy="44534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980182" y="2322975"/>
            <a:ext cx="580949" cy="2143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06635" y="2595944"/>
            <a:ext cx="547616" cy="54777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10898" y="2057188"/>
            <a:ext cx="1012376" cy="333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43817" y="3595801"/>
            <a:ext cx="372085" cy="372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205699" y="3146471"/>
            <a:ext cx="371261" cy="3712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709182" y="3497591"/>
            <a:ext cx="1315026" cy="23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many, but most say data science is:</a:t>
            </a:r>
          </a:p>
          <a:p>
            <a:pPr lvl="1"/>
            <a:r>
              <a:rPr lang="en-US" dirty="0" smtClean="0"/>
              <a:t>Broad – broader than any one existing discipline</a:t>
            </a:r>
          </a:p>
          <a:p>
            <a:pPr lvl="1"/>
            <a:r>
              <a:rPr lang="en-US" dirty="0" smtClean="0"/>
              <a:t>Interdisciplinary:  Computer Science, Statistics, Information Science, databases, mathematics</a:t>
            </a:r>
          </a:p>
          <a:p>
            <a:pPr lvl="1"/>
            <a:r>
              <a:rPr lang="en-US" dirty="0" smtClean="0"/>
              <a:t>Applied focus on extracting knowledge from data to inform decision making.</a:t>
            </a:r>
          </a:p>
          <a:p>
            <a:pPr lvl="1"/>
            <a:r>
              <a:rPr lang="en-US" dirty="0" smtClean="0"/>
              <a:t>Focuses on the skills needed to collect, manage, store, distribute, analyze, visualize, and reuse data.</a:t>
            </a:r>
          </a:p>
          <a:p>
            <a:r>
              <a:rPr lang="en-US" dirty="0" smtClean="0"/>
              <a:t>There are many visual representations of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</a:p>
          <a:p>
            <a:r>
              <a:rPr lang="en-US" dirty="0" smtClean="0"/>
              <a:t>Data Science: what is it? </a:t>
            </a:r>
          </a:p>
          <a:p>
            <a:r>
              <a:rPr lang="en-US" dirty="0" smtClean="0"/>
              <a:t>Course Overview</a:t>
            </a:r>
          </a:p>
          <a:p>
            <a:r>
              <a:rPr lang="en-US" dirty="0" smtClean="0"/>
              <a:t>Python: check-in on </a:t>
            </a:r>
            <a:r>
              <a:rPr lang="en-US" dirty="0" err="1" smtClean="0"/>
              <a:t>codeacademy</a:t>
            </a:r>
            <a:endParaRPr lang="en-US" dirty="0" smtClean="0"/>
          </a:p>
          <a:p>
            <a:r>
              <a:rPr lang="en-US" dirty="0" smtClean="0"/>
              <a:t>Data Ingestion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/ </a:t>
            </a:r>
            <a:r>
              <a:rPr lang="en-US" dirty="0" err="1" smtClean="0"/>
              <a:t>VirtualEnv</a:t>
            </a:r>
            <a:endParaRPr lang="en-US" dirty="0" smtClean="0"/>
          </a:p>
          <a:p>
            <a:r>
              <a:rPr lang="en-US" dirty="0" smtClean="0"/>
              <a:t>Check-in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42" y="1726667"/>
            <a:ext cx="5185193" cy="49495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460" y="575466"/>
            <a:ext cx="841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definitions link computational, statistical, and substantive expertise.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44" y="1183256"/>
            <a:ext cx="5694456" cy="5577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4238" y="412511"/>
            <a:ext cx="608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</a:t>
            </a:r>
            <a:r>
              <a:rPr lang="en-US" dirty="0"/>
              <a:t>d</a:t>
            </a:r>
            <a:r>
              <a:rPr lang="en-US" dirty="0" smtClean="0"/>
              <a:t>efinitions focus more on technical skills alone.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48" y="1592032"/>
            <a:ext cx="6862076" cy="5146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8687" y="532044"/>
            <a:ext cx="7407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other definitions are so broad as to include nearly everything.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5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03" y="1141330"/>
            <a:ext cx="8714664" cy="5545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417" y="466789"/>
            <a:ext cx="782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many “Word Cloud” representations of Data Science as well.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105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2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5180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1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0"/>
            <a:ext cx="7019238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8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0279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0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57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definitions of data science underplay or leave out discussions of:</a:t>
            </a:r>
          </a:p>
          <a:p>
            <a:pPr lvl="1"/>
            <a:r>
              <a:rPr lang="en-US" dirty="0" smtClean="0"/>
              <a:t>Substantive theory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Privacy and Ethics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words come to mind when you think of Data </a:t>
            </a:r>
            <a:r>
              <a:rPr lang="en-US" dirty="0"/>
              <a:t>S</a:t>
            </a:r>
            <a:r>
              <a:rPr lang="en-US" dirty="0" smtClean="0"/>
              <a:t>cience?</a:t>
            </a:r>
          </a:p>
          <a:p>
            <a:r>
              <a:rPr lang="en-US" dirty="0" smtClean="0"/>
              <a:t>What experience do you have with Data Science?</a:t>
            </a:r>
          </a:p>
          <a:p>
            <a:r>
              <a:rPr lang="en-US" dirty="0" smtClean="0"/>
              <a:t>Why are you taking an Introduction to Data Science Class?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</a:p>
          <a:p>
            <a:r>
              <a:rPr lang="en-US" dirty="0" smtClean="0"/>
              <a:t>Data Science: what is it? </a:t>
            </a:r>
          </a:p>
          <a:p>
            <a:r>
              <a:rPr lang="en-US" b="1" dirty="0" smtClean="0"/>
              <a:t>Course Overview</a:t>
            </a:r>
          </a:p>
          <a:p>
            <a:r>
              <a:rPr lang="en-US" dirty="0" smtClean="0"/>
              <a:t>Python: check-in on </a:t>
            </a:r>
            <a:r>
              <a:rPr lang="en-US" dirty="0" err="1" smtClean="0"/>
              <a:t>codeacademy</a:t>
            </a:r>
            <a:endParaRPr lang="en-US" dirty="0" smtClean="0"/>
          </a:p>
          <a:p>
            <a:r>
              <a:rPr lang="en-US" dirty="0" smtClean="0"/>
              <a:t>Data Ingestion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/ </a:t>
            </a:r>
            <a:r>
              <a:rPr lang="en-US" dirty="0" err="1" smtClean="0"/>
              <a:t>ipython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/ </a:t>
            </a:r>
            <a:r>
              <a:rPr lang="en-US" dirty="0" err="1" smtClean="0"/>
              <a:t>VirtualEnv</a:t>
            </a:r>
            <a:endParaRPr lang="en-US" dirty="0" smtClean="0"/>
          </a:p>
          <a:p>
            <a:r>
              <a:rPr lang="en-US" dirty="0" smtClean="0"/>
              <a:t>Check-in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Course </a:t>
            </a:r>
            <a:r>
              <a:rPr lang="en-US" b="1" dirty="0" err="1" smtClean="0"/>
              <a:t>github</a:t>
            </a:r>
            <a:r>
              <a:rPr lang="en-US" b="1" dirty="0" smtClean="0"/>
              <a:t> site: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>
            <a:norm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 smtClean="0">
                <a:latin typeface="Arial" charset="0"/>
                <a:ea typeface="Arial" charset="0"/>
                <a:cs typeface="Arial" charset="0"/>
                <a:hlinkClick r:id="rId2"/>
              </a:rPr>
              <a:t>https://github.com/philmui/datascience</a:t>
            </a: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 smtClean="0">
              <a:latin typeface="Arial" charset="0"/>
              <a:ea typeface="Arial" charset="0"/>
              <a:cs typeface="Arial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>
              <a:latin typeface="Arial" charset="0"/>
              <a:ea typeface="Arial" charset="0"/>
              <a:cs typeface="Arial" charset="0"/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it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 clone https://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github.com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philmui</a:t>
            </a:r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2200" dirty="0" err="1" smtClean="0">
                <a:latin typeface="Courier New" charset="0"/>
                <a:ea typeface="Courier New" charset="0"/>
                <a:cs typeface="Courier New" charset="0"/>
              </a:rPr>
              <a:t>datascience</a:t>
            </a: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Getting </a:t>
            </a:r>
            <a:r>
              <a:rPr lang="en-US" b="1" dirty="0" err="1" smtClean="0"/>
              <a:t>git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Mac:</a:t>
            </a:r>
            <a:br>
              <a:rPr lang="en-US" dirty="0" smtClean="0"/>
            </a:br>
            <a:endParaRPr lang="en-US" dirty="0" smtClean="0"/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</a:t>
            </a:r>
            <a:r>
              <a:rPr lang="en-US" dirty="0" smtClean="0"/>
              <a:t>rew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PC: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https://</a:t>
            </a:r>
            <a:r>
              <a:rPr lang="en-US" dirty="0" err="1" smtClean="0"/>
              <a:t>git-scm.com</a:t>
            </a:r>
            <a:r>
              <a:rPr lang="en-US" dirty="0" smtClean="0"/>
              <a:t>/downloads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9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2D47-2E79-FF4E-9F46-6976E96FE9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5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393" y="2537321"/>
            <a:ext cx="8229601" cy="857384"/>
          </a:xfrm>
        </p:spPr>
        <p:txBody>
          <a:bodyPr>
            <a:noAutofit/>
          </a:bodyPr>
          <a:lstStyle/>
          <a:p>
            <a:pPr algn="ctr"/>
            <a:r>
              <a:rPr lang="en-US" sz="5401" b="1" dirty="0">
                <a:latin typeface="Libian SC Regular"/>
                <a:cs typeface="Libian SC Regular"/>
              </a:rPr>
              <a:t>“Data”</a:t>
            </a:r>
          </a:p>
        </p:txBody>
      </p:sp>
    </p:spTree>
    <p:extLst>
      <p:ext uri="{BB962C8B-B14F-4D97-AF65-F5344CB8AC3E}">
        <p14:creationId xmlns:p14="http://schemas.microsoft.com/office/powerpoint/2010/main" val="148147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55" y="2899501"/>
            <a:ext cx="2618182" cy="292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055" y="2899501"/>
            <a:ext cx="2618182" cy="2920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911" y="3465904"/>
            <a:ext cx="1400061" cy="14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8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29" y="3035643"/>
            <a:ext cx="3235195" cy="2034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55" y="2899501"/>
            <a:ext cx="2618182" cy="2920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911" y="3465904"/>
            <a:ext cx="1400061" cy="14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29" y="3035643"/>
            <a:ext cx="3235195" cy="2034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055" y="2899501"/>
            <a:ext cx="2618182" cy="2920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1263" b="30843"/>
          <a:stretch/>
        </p:blipFill>
        <p:spPr>
          <a:xfrm>
            <a:off x="2720051" y="1795190"/>
            <a:ext cx="4064476" cy="1104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238" y="2512898"/>
            <a:ext cx="548726" cy="548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1911" y="3465904"/>
            <a:ext cx="1400061" cy="140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872005" y="4320680"/>
            <a:ext cx="6225028" cy="745924"/>
            <a:chOff x="968742" y="3911346"/>
            <a:chExt cx="6915617" cy="828675"/>
          </a:xfrm>
        </p:grpSpPr>
        <p:sp>
          <p:nvSpPr>
            <p:cNvPr id="9" name="TextBox 8"/>
            <p:cNvSpPr txBox="1"/>
            <p:nvPr/>
          </p:nvSpPr>
          <p:spPr>
            <a:xfrm>
              <a:off x="968742" y="4187571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82309" tIns="41154" rIns="82309" bIns="41154" rtlCol="0" anchor="ctr">
              <a:noAutofit/>
            </a:bodyPr>
            <a:lstStyle/>
            <a:p>
              <a:pPr algn="r"/>
              <a:r>
                <a:rPr lang="en-US" sz="1620" b="1" baseline="30000" dirty="0">
                  <a:latin typeface="Arial" charset="0"/>
                  <a:ea typeface="Arial" charset="0"/>
                  <a:cs typeface="Arial" charset="0"/>
                </a:rPr>
                <a:t>Smart Appliances</a:t>
              </a:r>
              <a:endParaRPr lang="en-US" sz="162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078483" y="3911346"/>
              <a:ext cx="3805876" cy="828675"/>
              <a:chOff x="4078483" y="3874294"/>
              <a:chExt cx="3805876" cy="82867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78483" y="3874294"/>
                <a:ext cx="3805876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6988" y="4046934"/>
                <a:ext cx="477978" cy="45965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15658" t="20294" r="21183" b="3916"/>
              <a:stretch/>
            </p:blipFill>
            <p:spPr>
              <a:xfrm>
                <a:off x="5504966" y="4012406"/>
                <a:ext cx="430854" cy="49720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944" y="419272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6749" y="422640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5701" y="4178348"/>
                <a:ext cx="356951" cy="343268"/>
              </a:xfrm>
              <a:prstGeom prst="rect">
                <a:avLst/>
              </a:prstGeom>
            </p:spPr>
          </p:pic>
        </p:grpSp>
      </p:grpSp>
      <p:grpSp>
        <p:nvGrpSpPr>
          <p:cNvPr id="62" name="Group 61"/>
          <p:cNvGrpSpPr/>
          <p:nvPr/>
        </p:nvGrpSpPr>
        <p:grpSpPr>
          <a:xfrm>
            <a:off x="872004" y="2728089"/>
            <a:ext cx="6742133" cy="745924"/>
            <a:chOff x="968742" y="2078831"/>
            <a:chExt cx="7490088" cy="828675"/>
          </a:xfrm>
        </p:grpSpPr>
        <p:sp>
          <p:nvSpPr>
            <p:cNvPr id="20" name="TextBox 19"/>
            <p:cNvSpPr txBox="1"/>
            <p:nvPr/>
          </p:nvSpPr>
          <p:spPr>
            <a:xfrm>
              <a:off x="968742" y="2355056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82309" tIns="41154" rIns="82309" bIns="41154" rtlCol="0" anchor="ctr">
              <a:noAutofit/>
            </a:bodyPr>
            <a:lstStyle/>
            <a:p>
              <a:pPr algn="r"/>
              <a:r>
                <a:rPr lang="en-US" sz="1620" b="1" baseline="30000" dirty="0">
                  <a:latin typeface="Arial" charset="0"/>
                  <a:ea typeface="Arial" charset="0"/>
                  <a:cs typeface="Arial" charset="0"/>
                </a:rPr>
                <a:t>Industrial</a:t>
              </a:r>
              <a:endParaRPr lang="en-US" sz="162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479005" y="2078831"/>
              <a:ext cx="4979825" cy="828675"/>
              <a:chOff x="3479005" y="2078831"/>
              <a:chExt cx="4979825" cy="82867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528" y="2179984"/>
                <a:ext cx="607710" cy="584414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3479005" y="2078831"/>
                <a:ext cx="4979825" cy="828675"/>
                <a:chOff x="3479005" y="2078831"/>
                <a:chExt cx="4979825" cy="828675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479005" y="2078831"/>
                  <a:ext cx="4979825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372" y="2147888"/>
                  <a:ext cx="555186" cy="533904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00867" y="2290402"/>
                  <a:ext cx="433520" cy="41690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1696" y="2162587"/>
                  <a:ext cx="539901" cy="519204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7059" b="30587"/>
                <a:stretch/>
              </p:blipFill>
              <p:spPr>
                <a:xfrm>
                  <a:off x="7015214" y="2321094"/>
                  <a:ext cx="725527" cy="3273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3" name="Group 52"/>
          <p:cNvGrpSpPr/>
          <p:nvPr/>
        </p:nvGrpSpPr>
        <p:grpSpPr>
          <a:xfrm>
            <a:off x="872004" y="3536174"/>
            <a:ext cx="6483582" cy="745924"/>
            <a:chOff x="968742" y="2976563"/>
            <a:chExt cx="7202854" cy="828675"/>
          </a:xfrm>
        </p:grpSpPr>
        <p:sp>
          <p:nvSpPr>
            <p:cNvPr id="16" name="TextBox 15"/>
            <p:cNvSpPr txBox="1"/>
            <p:nvPr/>
          </p:nvSpPr>
          <p:spPr>
            <a:xfrm>
              <a:off x="968742" y="3252788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82309" tIns="41154" rIns="82309" bIns="41154" rtlCol="0" anchor="ctr">
              <a:noAutofit/>
            </a:bodyPr>
            <a:lstStyle/>
            <a:p>
              <a:pPr algn="r"/>
              <a:r>
                <a:rPr lang="en-US" sz="1620" b="1" baseline="30000" dirty="0">
                  <a:latin typeface="Arial" charset="0"/>
                  <a:ea typeface="Arial" charset="0"/>
                  <a:cs typeface="Arial" charset="0"/>
                </a:rPr>
                <a:t>Family Assets</a:t>
              </a:r>
              <a:endParaRPr lang="en-US" sz="162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791248" y="2976563"/>
              <a:ext cx="4380348" cy="828675"/>
              <a:chOff x="3791248" y="2976563"/>
              <a:chExt cx="4380348" cy="82867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91248" y="2976563"/>
                <a:ext cx="4380348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2"/>
              <a:srcRect t="34116" b="30590"/>
              <a:stretch/>
            </p:blipFill>
            <p:spPr>
              <a:xfrm>
                <a:off x="5042403" y="3375625"/>
                <a:ext cx="655380" cy="22244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42844" y="3130920"/>
                <a:ext cx="483918" cy="46536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6607" y="3134902"/>
                <a:ext cx="486044" cy="467412"/>
              </a:xfrm>
              <a:prstGeom prst="rect">
                <a:avLst/>
              </a:prstGeom>
            </p:spPr>
          </p:pic>
        </p:grpSp>
      </p:grpSp>
      <p:grpSp>
        <p:nvGrpSpPr>
          <p:cNvPr id="58" name="Group 57"/>
          <p:cNvGrpSpPr/>
          <p:nvPr/>
        </p:nvGrpSpPr>
        <p:grpSpPr>
          <a:xfrm>
            <a:off x="799511" y="1920005"/>
            <a:ext cx="7073180" cy="745924"/>
            <a:chOff x="888206" y="1181100"/>
            <a:chExt cx="7857861" cy="828675"/>
          </a:xfrm>
        </p:grpSpPr>
        <p:sp>
          <p:nvSpPr>
            <p:cNvPr id="29" name="TextBox 28"/>
            <p:cNvSpPr txBox="1"/>
            <p:nvPr/>
          </p:nvSpPr>
          <p:spPr>
            <a:xfrm>
              <a:off x="888206" y="1457325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82309" tIns="41154" rIns="82309" bIns="41154" rtlCol="0" anchor="ctr">
              <a:noAutofit/>
            </a:bodyPr>
            <a:lstStyle/>
            <a:p>
              <a:pPr algn="r"/>
              <a:r>
                <a:rPr lang="en-US" sz="1620" b="1" baseline="30000" dirty="0">
                  <a:latin typeface="Arial" charset="0"/>
                  <a:ea typeface="Arial" charset="0"/>
                  <a:cs typeface="Arial" charset="0"/>
                </a:rPr>
                <a:t>Infrastructure</a:t>
              </a:r>
              <a:endParaRPr lang="en-US" sz="162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16776" y="1181100"/>
              <a:ext cx="5529291" cy="828675"/>
              <a:chOff x="3216776" y="1181100"/>
              <a:chExt cx="5529291" cy="828675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216776" y="1181100"/>
                <a:ext cx="5529291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14257" y="1250156"/>
                <a:ext cx="3265542" cy="672937"/>
                <a:chOff x="4414257" y="1250156"/>
                <a:chExt cx="3265542" cy="672937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5658281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117858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548712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51375" y="1293871"/>
                  <a:ext cx="628424" cy="604334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5187068" y="131750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813661" y="131921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414257" y="1319213"/>
                  <a:ext cx="399404" cy="6038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/>
          <p:cNvGrpSpPr/>
          <p:nvPr/>
        </p:nvGrpSpPr>
        <p:grpSpPr>
          <a:xfrm>
            <a:off x="799510" y="770208"/>
            <a:ext cx="7339207" cy="1072632"/>
            <a:chOff x="888206" y="-96252"/>
            <a:chExt cx="8153400" cy="1191627"/>
          </a:xfrm>
        </p:grpSpPr>
        <p:grpSp>
          <p:nvGrpSpPr>
            <p:cNvPr id="59" name="Group 58"/>
            <p:cNvGrpSpPr/>
            <p:nvPr/>
          </p:nvGrpSpPr>
          <p:grpSpPr>
            <a:xfrm>
              <a:off x="3021806" y="-96252"/>
              <a:ext cx="6019800" cy="1191627"/>
              <a:chOff x="3021806" y="-96252"/>
              <a:chExt cx="6019800" cy="119162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3021806" y="266700"/>
                <a:ext cx="6019800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2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0283" y="223321"/>
                <a:ext cx="757576" cy="757576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2627" y="85347"/>
                <a:ext cx="576779" cy="86715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/>
              <a:srcRect t="-1" b="17214"/>
              <a:stretch/>
            </p:blipFill>
            <p:spPr>
              <a:xfrm>
                <a:off x="4355209" y="114300"/>
                <a:ext cx="994076" cy="82296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1"/>
              <a:srcRect l="7110" r="5701"/>
              <a:stretch/>
            </p:blipFill>
            <p:spPr>
              <a:xfrm>
                <a:off x="6679406" y="-96252"/>
                <a:ext cx="914400" cy="1048752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888206" y="549592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82309" tIns="41154" rIns="82309" bIns="41154" rtlCol="0" anchor="ctr">
              <a:noAutofit/>
            </a:bodyPr>
            <a:lstStyle/>
            <a:p>
              <a:pPr algn="r"/>
              <a:r>
                <a:rPr lang="en-US" sz="1620" b="1" baseline="30000" dirty="0">
                  <a:latin typeface="Arial" charset="0"/>
                  <a:ea typeface="Arial" charset="0"/>
                  <a:cs typeface="Arial" charset="0"/>
                </a:rPr>
                <a:t>Cities</a:t>
              </a:r>
              <a:endParaRPr lang="en-US" sz="162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72004" y="5090182"/>
            <a:ext cx="6031113" cy="808084"/>
            <a:chOff x="968742" y="4702969"/>
            <a:chExt cx="6700190" cy="897731"/>
          </a:xfrm>
        </p:grpSpPr>
        <p:grpSp>
          <p:nvGrpSpPr>
            <p:cNvPr id="49" name="Group 48"/>
            <p:cNvGrpSpPr/>
            <p:nvPr/>
          </p:nvGrpSpPr>
          <p:grpSpPr>
            <a:xfrm>
              <a:off x="968742" y="4702969"/>
              <a:ext cx="6700190" cy="897731"/>
              <a:chOff x="968742" y="4702969"/>
              <a:chExt cx="6700190" cy="89773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68742" y="5035051"/>
                <a:ext cx="1938842" cy="345281"/>
              </a:xfrm>
              <a:prstGeom prst="rect">
                <a:avLst/>
              </a:prstGeom>
              <a:noFill/>
            </p:spPr>
            <p:txBody>
              <a:bodyPr vert="horz" wrap="square" lIns="82309" tIns="41154" rIns="82309" bIns="41154" rtlCol="0" anchor="ctr">
                <a:noAutofit/>
              </a:bodyPr>
              <a:lstStyle/>
              <a:p>
                <a:pPr algn="r"/>
                <a:r>
                  <a:rPr lang="en-US" sz="1620" b="1" baseline="30000" dirty="0">
                    <a:latin typeface="Arial" charset="0"/>
                    <a:ea typeface="Arial" charset="0"/>
                    <a:cs typeface="Arial" charset="0"/>
                  </a:rPr>
                  <a:t>Personal Devices</a:t>
                </a:r>
                <a:endParaRPr lang="en-US" sz="1620" b="1" baseline="30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365719" y="4702969"/>
                <a:ext cx="3303213" cy="897731"/>
                <a:chOff x="4365719" y="4702969"/>
                <a:chExt cx="3303213" cy="89773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7858" y="4995201"/>
                  <a:ext cx="953163" cy="452785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4947" y="4942884"/>
                  <a:ext cx="771376" cy="649925"/>
                </a:xfrm>
                <a:prstGeom prst="rect">
                  <a:avLst/>
                </a:prstGeom>
              </p:spPr>
            </p:pic>
            <p:sp>
              <p:nvSpPr>
                <p:cNvPr id="8" name="Oval 7"/>
                <p:cNvSpPr/>
                <p:nvPr/>
              </p:nvSpPr>
              <p:spPr>
                <a:xfrm>
                  <a:off x="4365719" y="4772025"/>
                  <a:ext cx="3303213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20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4"/>
                <a:srcRect t="31263" b="30843"/>
                <a:stretch/>
              </p:blipFill>
              <p:spPr>
                <a:xfrm>
                  <a:off x="5472261" y="4702969"/>
                  <a:ext cx="1197488" cy="245725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60384" y="4862669"/>
                  <a:ext cx="161667" cy="1220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66323" y="5075412"/>
              <a:ext cx="326376" cy="326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26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2092</TotalTime>
  <Words>531</Words>
  <Application>Microsoft Macintosh PowerPoint</Application>
  <PresentationFormat>On-screen Show (4:3)</PresentationFormat>
  <Paragraphs>161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Aller Light</vt:lpstr>
      <vt:lpstr>Calibri</vt:lpstr>
      <vt:lpstr>Calibri Light</vt:lpstr>
      <vt:lpstr>Century Gothic</vt:lpstr>
      <vt:lpstr>Courier New</vt:lpstr>
      <vt:lpstr>Helvetica</vt:lpstr>
      <vt:lpstr>Libian SC Regular</vt:lpstr>
      <vt:lpstr>Meta Bold Roman</vt:lpstr>
      <vt:lpstr>ＭＳ Ｐゴシック</vt:lpstr>
      <vt:lpstr>Arial</vt:lpstr>
      <vt:lpstr>Office Theme</vt:lpstr>
      <vt:lpstr>Data Science with Python</vt:lpstr>
      <vt:lpstr>Today</vt:lpstr>
      <vt:lpstr>What is Data Science?</vt:lpstr>
      <vt:lpstr>“Data”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Data Science?</vt:lpstr>
      <vt:lpstr>http://bit.ly/targetdata</vt:lpstr>
      <vt:lpstr>What did Target Do?</vt:lpstr>
      <vt:lpstr>Lessons from Target</vt:lpstr>
      <vt:lpstr>Consumer data landscape</vt:lpstr>
      <vt:lpstr>Consumer data landscape</vt:lpstr>
      <vt:lpstr>Definition of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Missing?</vt:lpstr>
      <vt:lpstr>Today</vt:lpstr>
      <vt:lpstr>Course github site:</vt:lpstr>
      <vt:lpstr>Getting git</vt:lpstr>
      <vt:lpstr>APPENDIX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Thomas Carsey</dc:creator>
  <cp:lastModifiedBy>Microsoft Office User</cp:lastModifiedBy>
  <cp:revision>63</cp:revision>
  <dcterms:created xsi:type="dcterms:W3CDTF">2014-06-21T23:24:19Z</dcterms:created>
  <dcterms:modified xsi:type="dcterms:W3CDTF">2016-07-16T19:07:25Z</dcterms:modified>
</cp:coreProperties>
</file>